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p:restoredTop sz="95994"/>
  </p:normalViewPr>
  <p:slideViewPr>
    <p:cSldViewPr snapToGrid="0">
      <p:cViewPr varScale="1">
        <p:scale>
          <a:sx n="114" d="100"/>
          <a:sy n="114"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F539-CC4B-292C-142F-E8B0B13ADA2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C1AB7C8-CF38-34DF-DE55-92AEF512FA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08B775A-C3B1-633C-4E94-1662395ADE62}"/>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FE075EBB-65F6-80BA-3ADC-D6DE0EF3AA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F523ED-E9D5-5900-55AD-5C17803DE1E8}"/>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3119314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BE7E8-3E21-264B-E538-E0A75117A6B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645FCA3-6088-D37E-0575-D2309906324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0B1AED8-475B-3E16-5AC3-21541CCABB54}"/>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5C2A004E-989E-E5B0-1A0E-C1A5D6ADBC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155281-292D-DA37-FE3F-19BCBDD08FA1}"/>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241470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8D11E0-FC9B-6ABD-5F64-E01F8CBB35A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3D87392-E503-1017-4C31-B829B1D1057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D6E7B3F-232A-6FEE-0EA3-1B3667BABE49}"/>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C870C5EB-C439-4FFC-EE6D-0427E406CA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F0C93A-8A3A-988D-D228-1D881D5B98BA}"/>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3772677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DAE34-262D-1E20-2166-A00CEC96DF8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415934A-B069-4338-562E-928064220C2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E8F2B8-7931-31C7-FC2B-B9B2DCB12158}"/>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E482990A-F732-57C5-5BCA-371C0032BC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CE4B76-7D7B-075B-C5A4-E544A3F1AD8F}"/>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681505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66C2-75E8-6BAA-8777-88D33BF2E25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2385F61-F53F-A2EA-4D91-AEAFAB887D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76CD401-EBF3-2613-C782-9280C836080B}"/>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BDA15417-C19B-EC79-56F7-BA1AA72D73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256883-687F-8F5A-1A90-3EA1DB9F5D16}"/>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218608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66708-594B-B30A-B350-E7C4AD4EF59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04EE739-47B6-87B3-77FD-EDE9186B6B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6E17E43-01F5-CB7C-4C19-31596BA7C4A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1E33C65-2F5B-F32C-3AD2-36AFD5EA16AD}"/>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6" name="Footer Placeholder 5">
            <a:extLst>
              <a:ext uri="{FF2B5EF4-FFF2-40B4-BE49-F238E27FC236}">
                <a16:creationId xmlns:a16="http://schemas.microsoft.com/office/drawing/2014/main" id="{27A695CA-E2F3-0A87-337B-4F74013E46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231CCE7-A8E8-4803-1EF1-E1D5469048D2}"/>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378873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327B-6681-D798-1C0D-0049127508D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58BF275-DDAE-001A-1990-96A3F242AC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38A3761-72D2-68A7-2223-2B971999130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2178E59-277E-586F-E72E-AF4EC6D9DE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0F63CC5-FACC-0422-6674-BFF23D39DB0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2062290-2631-51E1-C0AA-7EC2A6378621}"/>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8" name="Footer Placeholder 7">
            <a:extLst>
              <a:ext uri="{FF2B5EF4-FFF2-40B4-BE49-F238E27FC236}">
                <a16:creationId xmlns:a16="http://schemas.microsoft.com/office/drawing/2014/main" id="{8B2318BC-37E2-63E8-A7BA-7FD5CF9619F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22423F7-EF98-877D-5A4C-1BD7E1F460B5}"/>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4209163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310D1-B578-7136-644D-EE93BE3FCCF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A70EBA1-A696-DEE6-3DB6-2059AAC55F75}"/>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4" name="Footer Placeholder 3">
            <a:extLst>
              <a:ext uri="{FF2B5EF4-FFF2-40B4-BE49-F238E27FC236}">
                <a16:creationId xmlns:a16="http://schemas.microsoft.com/office/drawing/2014/main" id="{A3EBD639-EBC9-9BF0-DF36-5253282DED6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4421401-80FA-CBE8-B5E1-538437EF87DC}"/>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285792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ECF988-3C7E-423E-DC3E-776A17F080BF}"/>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3" name="Footer Placeholder 2">
            <a:extLst>
              <a:ext uri="{FF2B5EF4-FFF2-40B4-BE49-F238E27FC236}">
                <a16:creationId xmlns:a16="http://schemas.microsoft.com/office/drawing/2014/main" id="{82F6E669-BC3F-1EA2-26C5-6C30689D407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5E9755-A300-ECC8-2A87-76F630E2DE96}"/>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3117181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FF0E9-B8EF-8253-0D47-0B8E0D57A8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527509F-25D5-4976-96B2-298697B9E6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6677F48-CFB1-22AE-879B-18902790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39CF6C-A17D-0708-F53E-25AC7F44E549}"/>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6" name="Footer Placeholder 5">
            <a:extLst>
              <a:ext uri="{FF2B5EF4-FFF2-40B4-BE49-F238E27FC236}">
                <a16:creationId xmlns:a16="http://schemas.microsoft.com/office/drawing/2014/main" id="{ACE86AF0-7A59-E5BA-8CC8-4039C793AD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863DB4-A00C-AA8E-DE64-825E1C0CBAC3}"/>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83312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9CBCD-123E-DC1A-E0EA-84595F31E1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1231789-232B-66DD-2C23-1641175A85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C4AD52D-D6D2-F011-B41D-A1C6C1544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AB7CE6-9662-9B0D-6183-711D01457ACE}"/>
              </a:ext>
            </a:extLst>
          </p:cNvPr>
          <p:cNvSpPr>
            <a:spLocks noGrp="1"/>
          </p:cNvSpPr>
          <p:nvPr>
            <p:ph type="dt" sz="half" idx="10"/>
          </p:nvPr>
        </p:nvSpPr>
        <p:spPr/>
        <p:txBody>
          <a:bodyPr/>
          <a:lstStyle/>
          <a:p>
            <a:fld id="{6047F498-69A7-BE48-9F45-16A88275811F}" type="datetimeFigureOut">
              <a:rPr lang="en-US" smtClean="0"/>
              <a:t>3/4/24</a:t>
            </a:fld>
            <a:endParaRPr lang="en-US" dirty="0"/>
          </a:p>
        </p:txBody>
      </p:sp>
      <p:sp>
        <p:nvSpPr>
          <p:cNvPr id="6" name="Footer Placeholder 5">
            <a:extLst>
              <a:ext uri="{FF2B5EF4-FFF2-40B4-BE49-F238E27FC236}">
                <a16:creationId xmlns:a16="http://schemas.microsoft.com/office/drawing/2014/main" id="{055E7F3A-C6C3-FF20-C8B5-4E400006A3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BA6B37-5449-DBF4-2907-1DD629BFB6F1}"/>
              </a:ext>
            </a:extLst>
          </p:cNvPr>
          <p:cNvSpPr>
            <a:spLocks noGrp="1"/>
          </p:cNvSpPr>
          <p:nvPr>
            <p:ph type="sldNum" sz="quarter" idx="12"/>
          </p:nvPr>
        </p:nvSpPr>
        <p:spPr/>
        <p:txBody>
          <a:bodyPr/>
          <a:lstStyle/>
          <a:p>
            <a:fld id="{2B119D4A-A151-5640-B6C0-514B2089ECFC}" type="slidenum">
              <a:rPr lang="en-US" smtClean="0"/>
              <a:t>‹#›</a:t>
            </a:fld>
            <a:endParaRPr lang="en-US" dirty="0"/>
          </a:p>
        </p:txBody>
      </p:sp>
    </p:spTree>
    <p:extLst>
      <p:ext uri="{BB962C8B-B14F-4D97-AF65-F5344CB8AC3E}">
        <p14:creationId xmlns:p14="http://schemas.microsoft.com/office/powerpoint/2010/main" val="331602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1DB13-DF53-3A07-5470-FC0EC0AD7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064FD85-E143-026F-3BF7-E8709BCE71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138C61E-1894-B253-9469-4B0116FBA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7F498-69A7-BE48-9F45-16A88275811F}" type="datetimeFigureOut">
              <a:rPr lang="en-US" smtClean="0"/>
              <a:t>3/4/24</a:t>
            </a:fld>
            <a:endParaRPr lang="en-US" dirty="0"/>
          </a:p>
        </p:txBody>
      </p:sp>
      <p:sp>
        <p:nvSpPr>
          <p:cNvPr id="5" name="Footer Placeholder 4">
            <a:extLst>
              <a:ext uri="{FF2B5EF4-FFF2-40B4-BE49-F238E27FC236}">
                <a16:creationId xmlns:a16="http://schemas.microsoft.com/office/drawing/2014/main" id="{A7FEF878-AE8B-7756-A722-394956109E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F6F2B45-3E38-F376-B5C0-22A4563BAF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19D4A-A151-5640-B6C0-514B2089ECFC}" type="slidenum">
              <a:rPr lang="en-US" smtClean="0"/>
              <a:t>‹#›</a:t>
            </a:fld>
            <a:endParaRPr lang="en-US" dirty="0"/>
          </a:p>
        </p:txBody>
      </p:sp>
    </p:spTree>
    <p:extLst>
      <p:ext uri="{BB962C8B-B14F-4D97-AF65-F5344CB8AC3E}">
        <p14:creationId xmlns:p14="http://schemas.microsoft.com/office/powerpoint/2010/main" val="1608666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96BA092-C9EA-996A-8E2A-6B58BD051D36}"/>
              </a:ext>
            </a:extLst>
          </p:cNvPr>
          <p:cNvSpPr>
            <a:spLocks/>
          </p:cNvSpPr>
          <p:nvPr/>
        </p:nvSpPr>
        <p:spPr bwMode="auto">
          <a:xfrm>
            <a:off x="3417801" y="785409"/>
            <a:ext cx="8111053" cy="3989332"/>
          </a:xfrm>
          <a:prstGeom prst="rect">
            <a:avLst/>
          </a:prstGeom>
          <a:noFill/>
          <a:ln w="25400">
            <a:solidFill>
              <a:srgbClr val="000000">
                <a:alpha val="0"/>
              </a:srgbClr>
            </a:solidFill>
            <a:miter lim="800000"/>
            <a:headEnd/>
            <a:tailEnd/>
          </a:ln>
        </p:spPr>
        <p:txBody>
          <a:bodyPr lIns="0" tIns="0" rIns="0" bIns="0"/>
          <a:lstStyle>
            <a:lvl1pPr algn="ctr">
              <a:defRPr sz="5800">
                <a:solidFill>
                  <a:srgbClr val="000000"/>
                </a:solidFill>
                <a:latin typeface="Gill Sans"/>
                <a:ea typeface="ヒラギノ角ゴ ProN W3"/>
                <a:cs typeface="ヒラギノ角ゴ ProN W3"/>
                <a:sym typeface="Gill Sans"/>
              </a:defRPr>
            </a:lvl1pPr>
            <a:lvl2pPr marL="742950" indent="-285750" algn="ctr">
              <a:defRPr sz="5800">
                <a:solidFill>
                  <a:srgbClr val="000000"/>
                </a:solidFill>
                <a:latin typeface="Gill Sans"/>
                <a:ea typeface="ヒラギノ角ゴ ProN W3"/>
                <a:cs typeface="ヒラギノ角ゴ ProN W3"/>
                <a:sym typeface="Gill Sans"/>
              </a:defRPr>
            </a:lvl2pPr>
            <a:lvl3pPr marL="1143000" indent="-228600" algn="ctr">
              <a:defRPr sz="5800">
                <a:solidFill>
                  <a:srgbClr val="000000"/>
                </a:solidFill>
                <a:latin typeface="Gill Sans"/>
                <a:ea typeface="ヒラギノ角ゴ ProN W3"/>
                <a:cs typeface="ヒラギノ角ゴ ProN W3"/>
                <a:sym typeface="Gill Sans"/>
              </a:defRPr>
            </a:lvl3pPr>
            <a:lvl4pPr marL="1600200" indent="-228600" algn="ctr">
              <a:defRPr sz="5800">
                <a:solidFill>
                  <a:srgbClr val="000000"/>
                </a:solidFill>
                <a:latin typeface="Gill Sans"/>
                <a:ea typeface="ヒラギノ角ゴ ProN W3"/>
                <a:cs typeface="ヒラギノ角ゴ ProN W3"/>
                <a:sym typeface="Gill Sans"/>
              </a:defRPr>
            </a:lvl4pPr>
            <a:lvl5pPr marL="2057400" indent="-228600" algn="ctr">
              <a:defRPr sz="5800">
                <a:solidFill>
                  <a:srgbClr val="000000"/>
                </a:solidFill>
                <a:latin typeface="Gill Sans"/>
                <a:ea typeface="ヒラギノ角ゴ ProN W3"/>
                <a:cs typeface="ヒラギノ角ゴ ProN W3"/>
                <a:sym typeface="Gill Sans"/>
              </a:defRPr>
            </a:lvl5pPr>
            <a:lvl6pPr marL="2514600" indent="-228600" algn="ctr" eaLnBrk="0" fontAlgn="base" hangingPunct="0">
              <a:spcBef>
                <a:spcPct val="0"/>
              </a:spcBef>
              <a:spcAft>
                <a:spcPct val="0"/>
              </a:spcAft>
              <a:defRPr sz="5800">
                <a:solidFill>
                  <a:srgbClr val="000000"/>
                </a:solidFill>
                <a:latin typeface="Gill Sans"/>
                <a:ea typeface="ヒラギノ角ゴ ProN W3"/>
                <a:cs typeface="ヒラギノ角ゴ ProN W3"/>
                <a:sym typeface="Gill Sans"/>
              </a:defRPr>
            </a:lvl6pPr>
            <a:lvl7pPr marL="2971800" indent="-228600" algn="ctr" eaLnBrk="0" fontAlgn="base" hangingPunct="0">
              <a:spcBef>
                <a:spcPct val="0"/>
              </a:spcBef>
              <a:spcAft>
                <a:spcPct val="0"/>
              </a:spcAft>
              <a:defRPr sz="5800">
                <a:solidFill>
                  <a:srgbClr val="000000"/>
                </a:solidFill>
                <a:latin typeface="Gill Sans"/>
                <a:ea typeface="ヒラギノ角ゴ ProN W3"/>
                <a:cs typeface="ヒラギノ角ゴ ProN W3"/>
                <a:sym typeface="Gill Sans"/>
              </a:defRPr>
            </a:lvl7pPr>
            <a:lvl8pPr marL="3429000" indent="-228600" algn="ctr" eaLnBrk="0" fontAlgn="base" hangingPunct="0">
              <a:spcBef>
                <a:spcPct val="0"/>
              </a:spcBef>
              <a:spcAft>
                <a:spcPct val="0"/>
              </a:spcAft>
              <a:defRPr sz="5800">
                <a:solidFill>
                  <a:srgbClr val="000000"/>
                </a:solidFill>
                <a:latin typeface="Gill Sans"/>
                <a:ea typeface="ヒラギノ角ゴ ProN W3"/>
                <a:cs typeface="ヒラギノ角ゴ ProN W3"/>
                <a:sym typeface="Gill Sans"/>
              </a:defRPr>
            </a:lvl8pPr>
            <a:lvl9pPr marL="3886200" indent="-228600" algn="ctr" eaLnBrk="0" fontAlgn="base" hangingPunct="0">
              <a:spcBef>
                <a:spcPct val="0"/>
              </a:spcBef>
              <a:spcAft>
                <a:spcPct val="0"/>
              </a:spcAft>
              <a:defRPr sz="5800">
                <a:solidFill>
                  <a:srgbClr val="000000"/>
                </a:solidFill>
                <a:latin typeface="Gill Sans"/>
                <a:ea typeface="ヒラギノ角ゴ ProN W3"/>
                <a:cs typeface="ヒラギノ角ゴ ProN W3"/>
                <a:sym typeface="Gill Sans"/>
              </a:defRPr>
            </a:lvl9pPr>
          </a:lstStyle>
          <a:p>
            <a:pPr algn="just" defTabSz="1219170" fontAlgn="base">
              <a:spcBef>
                <a:spcPct val="0"/>
              </a:spcBef>
              <a:spcAft>
                <a:spcPct val="0"/>
              </a:spcAft>
            </a:pPr>
            <a:endParaRPr lang="en-US" sz="1050" dirty="0">
              <a:solidFill>
                <a:schemeClr val="tx1"/>
              </a:solidFill>
              <a:latin typeface=""/>
            </a:endParaRPr>
          </a:p>
          <a:p>
            <a:pPr algn="just" defTabSz="1219170" fontAlgn="base">
              <a:spcBef>
                <a:spcPct val="0"/>
              </a:spcBef>
              <a:spcAft>
                <a:spcPct val="0"/>
              </a:spcAft>
            </a:pPr>
            <a:r>
              <a:rPr lang="en-US" sz="1050" dirty="0">
                <a:solidFill>
                  <a:srgbClr val="000000"/>
                </a:solidFill>
                <a:effectLst/>
                <a:latin typeface="Arial" panose="020B0604020202020204" pitchFamily="34" charset="0"/>
                <a:ea typeface="Times New Roman" panose="02020603050405020304" pitchFamily="18" charset="0"/>
              </a:rPr>
              <a:t>Noris is diversity, equity and inclusion doer and global privacy, governance, ethics, cybersecurity, and emerging technologies' risks specialist. Founder &amp; Executive Leader, Noris Ismail Consulting, Strategy &amp; Policy, London; Of Counsel (Consulting &amp; Advisory), ICT Legal Consulting International B.V., Amsterdam; Of Consultant, TechLegis, New Delhi &amp; Dubai and IAPP European Advisory Board Member (2022-2023). Previously an in-house technology, regulatory compliance and risk counsel for a leading system integration organisation in Malaysia, GDPR Lead for Ernst &amp; Young (EY) UK LLP Technology Consulting practice, Ankura EMEA &amp; APAC Data Privacy &amp; Governance Lead (Technology, Cybersecurity and Privacy Advisory), Global Data Privacy Leader of Breakwater Solutions, former Scientific Director of European Privacy Association (2015-2017) and former IAPP Asia Advisory Board member (2015-2017).  Author of Beyond Data Protection, (Springer, 2013); Understanding Personal Data Protection Law (LexisNexis, 2013), contributed as one of the Subject Matter Experts in Global Data Transfer [Gold Rush Publishing (GRP), 2019] and Data Breach Accountability Framework (GRP, 2021). </a:t>
            </a:r>
            <a:r>
              <a:rPr lang="en-US" sz="1050" dirty="0">
                <a:latin typeface="Arial" panose="020B0604020202020204" pitchFamily="34" charset="0"/>
                <a:ea typeface="Times New Roman" panose="02020603050405020304" pitchFamily="18" charset="0"/>
              </a:rPr>
              <a:t>Former interim Data Protection Officer (DPO) for EY UK LLP and serves as interim / fractional Data Protection Officer (DPO) and AI Responsibility Leader for data-driven start ups and global sizeable organisations investing heavily in Artificial Intelligence and Machine Learning. </a:t>
            </a:r>
            <a:endParaRPr lang="en-US" sz="1050" dirty="0">
              <a:solidFill>
                <a:srgbClr val="000000"/>
              </a:solidFill>
              <a:effectLst/>
              <a:latin typeface="Arial" panose="020B0604020202020204" pitchFamily="34" charset="0"/>
              <a:ea typeface="Times New Roman" panose="02020603050405020304" pitchFamily="18" charset="0"/>
            </a:endParaRPr>
          </a:p>
          <a:p>
            <a:pPr algn="just" defTabSz="1219170" fontAlgn="base">
              <a:spcBef>
                <a:spcPct val="0"/>
              </a:spcBef>
              <a:spcAft>
                <a:spcPct val="0"/>
              </a:spcAft>
            </a:pPr>
            <a:endParaRPr lang="en-GB" sz="1050" dirty="0">
              <a:solidFill>
                <a:schemeClr val="tx1"/>
              </a:solidFill>
              <a:latin typeface=""/>
            </a:endParaRPr>
          </a:p>
          <a:p>
            <a:pPr algn="just" defTabSz="1219170" fontAlgn="base">
              <a:spcBef>
                <a:spcPct val="0"/>
              </a:spcBef>
              <a:spcAft>
                <a:spcPct val="0"/>
              </a:spcAft>
            </a:pPr>
            <a:r>
              <a:rPr lang="en-US" sz="1050" dirty="0">
                <a:solidFill>
                  <a:schemeClr val="tx1"/>
                </a:solidFill>
                <a:latin typeface=""/>
              </a:rPr>
              <a:t>Noris has delivered more than 180,000 hours of consulting, masterclass, webinars, workshops, strategic whiteboarding business case and scenario planning sessions for Board of Directors, C-Suite, Regulators, Fortune 500, FTSE 100, FTSE 250 – data driven organisations and cross sectors, Middle-Management, Middle Market firms and Start Ups. Extensive experience in governance, risk, controls and compliance, predominantly the EU General Data Protection Regulation (GDPR), California Consumer Privacy Act (CCPA), NIST Cybersecurity Framework, HIPAA and emerging global data privacy &amp; data governance framework, technology implementation and improvement [particularly Brazil, Gulf Cooperation Council (GCC) Region: Saudi Arabia, Kuwait, the United Arab Emirates, Qatar, Bahrain and Oman; Africa: Egypt, Malawi, Mauritius &amp; South Africa; India, China, ASEAN: Malaysia, Singapore, the Philippines, Indonesia, Thailand, Cambodia, Vietnam and East Asia: Japan, South Korea; Hong Kong and Oceania: Australia and New Zealand]. </a:t>
            </a:r>
            <a:r>
              <a:rPr lang="en-GB" sz="1050" dirty="0">
                <a:solidFill>
                  <a:schemeClr val="tx1"/>
                </a:solidFill>
                <a:latin typeface=""/>
              </a:rPr>
              <a:t> </a:t>
            </a:r>
          </a:p>
          <a:p>
            <a:pPr algn="just" defTabSz="1219170" fontAlgn="base">
              <a:spcBef>
                <a:spcPct val="0"/>
              </a:spcBef>
              <a:spcAft>
                <a:spcPct val="0"/>
              </a:spcAft>
            </a:pPr>
            <a:endParaRPr lang="en-GB" sz="1050" dirty="0">
              <a:solidFill>
                <a:schemeClr val="tx1"/>
              </a:solidFill>
              <a:latin typeface=""/>
            </a:endParaRPr>
          </a:p>
          <a:p>
            <a:pPr algn="just" defTabSz="1219170" fontAlgn="base">
              <a:spcBef>
                <a:spcPct val="0"/>
              </a:spcBef>
              <a:spcAft>
                <a:spcPct val="0"/>
              </a:spcAft>
            </a:pPr>
            <a:r>
              <a:rPr lang="en-US" sz="1050" dirty="0">
                <a:solidFill>
                  <a:srgbClr val="000000"/>
                </a:solidFill>
                <a:effectLst/>
                <a:latin typeface="Arial" panose="020B0604020202020204" pitchFamily="34" charset="0"/>
                <a:ea typeface="Times New Roman" panose="02020603050405020304" pitchFamily="18" charset="0"/>
              </a:rPr>
              <a:t>Noris holds LLB (Hons), International Islamic University Malaysia, LLM in IT &amp; Telecommunications Laws, University of Strathclyde, UK (as a Chevening Scholar), Practitioner Certificate in Data Protection (PC.dp), CIPP/A and Certified Oxford Scenario Planning (OSP), Oxford Saïd Business School, University of Oxford. Noris was a Fulbright Professional Exchange Fellow at Fordham and George Washington Law Schools, USA</a:t>
            </a:r>
            <a:r>
              <a:rPr lang="en-GB" sz="1050" dirty="0">
                <a:solidFill>
                  <a:srgbClr val="000000"/>
                </a:solidFill>
                <a:latin typeface="Arial" panose="020B0604020202020204" pitchFamily="34" charset="0"/>
                <a:ea typeface="Times New Roman" panose="02020603050405020304" pitchFamily="18" charset="0"/>
              </a:rPr>
              <a:t>. </a:t>
            </a:r>
            <a:r>
              <a:rPr lang="en-GB" sz="1050" dirty="0">
                <a:latin typeface="Arial" panose="020B0604020202020204" pitchFamily="34" charset="0"/>
                <a:ea typeface="Times New Roman" panose="02020603050405020304" pitchFamily="18" charset="0"/>
              </a:rPr>
              <a:t>and, at present, </a:t>
            </a:r>
            <a:r>
              <a:rPr lang="en-US" sz="1050" dirty="0">
                <a:solidFill>
                  <a:schemeClr val="tx1"/>
                </a:solidFill>
                <a:latin typeface=""/>
              </a:rPr>
              <a:t>SME blind reviewer of International Data Privacy Law Journal (Oxford University Press). </a:t>
            </a:r>
          </a:p>
          <a:p>
            <a:pPr algn="just" defTabSz="1219170" fontAlgn="base">
              <a:spcBef>
                <a:spcPct val="0"/>
              </a:spcBef>
              <a:spcAft>
                <a:spcPct val="0"/>
              </a:spcAft>
            </a:pPr>
            <a:r>
              <a:rPr lang="en-GB" sz="1050" dirty="0">
                <a:solidFill>
                  <a:schemeClr val="tx1"/>
                </a:solidFill>
                <a:latin typeface=""/>
              </a:rPr>
              <a:t>Noris is based in London and currently writing, consulting, coaching and mentoring global digital data stakeholders on strategy, scenario planning, simplified communications linked to cultural complexity &amp; diversity and emerging risk themes linked to data in AI and emerging technologies. </a:t>
            </a:r>
            <a:r>
              <a:rPr lang="en-GB" sz="1050" dirty="0" err="1">
                <a:solidFill>
                  <a:schemeClr val="tx1"/>
                </a:solidFill>
                <a:latin typeface=""/>
              </a:rPr>
              <a:t>Noris</a:t>
            </a:r>
            <a:r>
              <a:rPr lang="en-GB" sz="1050" dirty="0">
                <a:solidFill>
                  <a:schemeClr val="tx1"/>
                </a:solidFill>
                <a:latin typeface=""/>
              </a:rPr>
              <a:t> serves as the IAPP Diversity in Section Advisory Board Member (2024-2025).</a:t>
            </a:r>
          </a:p>
          <a:p>
            <a:pPr algn="just" defTabSz="1219170" fontAlgn="base">
              <a:spcBef>
                <a:spcPct val="0"/>
              </a:spcBef>
              <a:spcAft>
                <a:spcPct val="0"/>
              </a:spcAft>
            </a:pPr>
            <a:endParaRPr lang="en-GB" sz="1050" dirty="0">
              <a:solidFill>
                <a:schemeClr val="tx1"/>
              </a:solidFill>
              <a:latin typeface=""/>
            </a:endParaRPr>
          </a:p>
          <a:p>
            <a:pPr algn="just" defTabSz="1219170" fontAlgn="base">
              <a:spcBef>
                <a:spcPct val="0"/>
              </a:spcBef>
              <a:spcAft>
                <a:spcPct val="0"/>
              </a:spcAft>
            </a:pPr>
            <a:r>
              <a:rPr lang="en-US" sz="1050" dirty="0">
                <a:solidFill>
                  <a:schemeClr val="tx1"/>
                </a:solidFill>
                <a:latin typeface=""/>
              </a:rPr>
              <a:t>Sector experience: Financial Services, Insurance, Life Sciences, Technology, Media &amp; Telecommunications, Energy, Public Sector, Education, Aviation, Ports, Real Estate and Infrastructure (Smart Cities), Sports &amp; Fitness, Charities and data-driven sectors powered by Artificial Intelligence (AI) and Machine Learning.</a:t>
            </a:r>
            <a:r>
              <a:rPr lang="en-GB" sz="1050" dirty="0">
                <a:solidFill>
                  <a:schemeClr val="tx1"/>
                </a:solidFill>
                <a:latin typeface=""/>
              </a:rPr>
              <a:t> </a:t>
            </a:r>
          </a:p>
          <a:p>
            <a:pPr algn="just" defTabSz="1219170" fontAlgn="base">
              <a:spcBef>
                <a:spcPct val="0"/>
              </a:spcBef>
              <a:spcAft>
                <a:spcPct val="0"/>
              </a:spcAft>
            </a:pPr>
            <a:endParaRPr lang="en-GB" sz="1000" dirty="0">
              <a:solidFill>
                <a:schemeClr val="tx1"/>
              </a:solidFill>
              <a:latin typeface=""/>
            </a:endParaRPr>
          </a:p>
          <a:p>
            <a:pPr algn="just" defTabSz="685800" fontAlgn="base">
              <a:spcBef>
                <a:spcPct val="0"/>
              </a:spcBef>
              <a:spcAft>
                <a:spcPct val="0"/>
              </a:spcAft>
              <a:defRPr/>
            </a:pPr>
            <a:endParaRPr lang="en-GB" sz="1050" kern="0" dirty="0">
              <a:solidFill>
                <a:srgbClr val="002060"/>
              </a:solidFill>
              <a:latin typeface="Roboto"/>
            </a:endParaRPr>
          </a:p>
        </p:txBody>
      </p:sp>
      <p:pic>
        <p:nvPicPr>
          <p:cNvPr id="5" name="Picture 4" descr="Noriswadi Ismail">
            <a:extLst>
              <a:ext uri="{FF2B5EF4-FFF2-40B4-BE49-F238E27FC236}">
                <a16:creationId xmlns:a16="http://schemas.microsoft.com/office/drawing/2014/main" id="{A4A3935F-C60A-ADEA-BCF7-58893CAAC12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4448" y="992762"/>
            <a:ext cx="1485738" cy="1589455"/>
          </a:xfrm>
          <a:prstGeom prst="rect">
            <a:avLst/>
          </a:prstGeom>
          <a:noFill/>
          <a:ln>
            <a:noFill/>
          </a:ln>
        </p:spPr>
      </p:pic>
      <p:sp>
        <p:nvSpPr>
          <p:cNvPr id="6" name="Title 3">
            <a:extLst>
              <a:ext uri="{FF2B5EF4-FFF2-40B4-BE49-F238E27FC236}">
                <a16:creationId xmlns:a16="http://schemas.microsoft.com/office/drawing/2014/main" id="{7AC959D6-B956-37D3-0997-94EE6C6256A4}"/>
              </a:ext>
            </a:extLst>
          </p:cNvPr>
          <p:cNvSpPr txBox="1">
            <a:spLocks/>
          </p:cNvSpPr>
          <p:nvPr/>
        </p:nvSpPr>
        <p:spPr>
          <a:xfrm>
            <a:off x="1304693" y="2671426"/>
            <a:ext cx="2043376" cy="1284243"/>
          </a:xfrm>
          <a:prstGeom prst="rect">
            <a:avLst/>
          </a:prstGeom>
        </p:spPr>
        <p:txBody>
          <a:bodyPr vert="horz" lIns="68580" tIns="34290" rIns="68580" bIns="34290" rtlCol="0" anchor="ctr">
            <a:noAutofit/>
          </a:bodyPr>
          <a:lstStyle>
            <a:lvl1pPr algn="l" rtl="0" fontAlgn="base">
              <a:spcBef>
                <a:spcPct val="0"/>
              </a:spcBef>
              <a:spcAft>
                <a:spcPct val="0"/>
              </a:spcAft>
              <a:defRPr sz="2800" b="1">
                <a:solidFill>
                  <a:schemeClr val="tx2"/>
                </a:solidFill>
                <a:latin typeface="+mn-lt"/>
                <a:ea typeface="+mj-ea"/>
                <a:cs typeface="+mj-cs"/>
                <a:sym typeface="Gill Sans" charset="0"/>
              </a:defRPr>
            </a:lvl1pPr>
            <a:lvl2pPr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2pPr>
            <a:lvl3pPr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3pPr>
            <a:lvl4pPr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4pPr>
            <a:lvl5pPr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5pPr>
            <a:lvl6pPr marL="171450"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6pPr>
            <a:lvl7pPr marL="342900"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7pPr>
            <a:lvl8pPr marL="514350"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8pPr>
            <a:lvl9pPr marL="685800" algn="ctr" rtl="0" fontAlgn="base">
              <a:spcBef>
                <a:spcPct val="0"/>
              </a:spcBef>
              <a:spcAft>
                <a:spcPct val="0"/>
              </a:spcAft>
              <a:defRPr sz="4400">
                <a:solidFill>
                  <a:schemeClr val="tx1"/>
                </a:solidFill>
                <a:latin typeface="Gill Sans" charset="0"/>
                <a:ea typeface="ヒラギノ角ゴ ProN W3" charset="0"/>
                <a:cs typeface="ヒラギノ角ゴ ProN W3" charset="0"/>
                <a:sym typeface="Gill Sans" charset="0"/>
              </a:defRPr>
            </a:lvl9pPr>
          </a:lstStyle>
          <a:p>
            <a:pPr defTabSz="685800">
              <a:defRPr/>
            </a:pPr>
            <a:r>
              <a:rPr lang="en-US" sz="1100" dirty="0">
                <a:solidFill>
                  <a:srgbClr val="FFFFFF">
                    <a:lumMod val="10000"/>
                  </a:srgbClr>
                </a:solidFill>
                <a:latin typeface="Arial" panose="020B0604020202020204" pitchFamily="34" charset="0"/>
                <a:cs typeface="Arial" panose="020B0604020202020204" pitchFamily="34" charset="0"/>
              </a:rPr>
              <a:t>Noris Ismail, </a:t>
            </a:r>
          </a:p>
          <a:p>
            <a:pPr defTabSz="685800">
              <a:defRPr/>
            </a:pPr>
            <a:r>
              <a:rPr lang="en-US" sz="1100" dirty="0">
                <a:solidFill>
                  <a:srgbClr val="FFFFFF">
                    <a:lumMod val="10000"/>
                  </a:srgbClr>
                </a:solidFill>
                <a:latin typeface="Arial" panose="020B0604020202020204" pitchFamily="34" charset="0"/>
                <a:cs typeface="Arial" panose="020B0604020202020204" pitchFamily="34" charset="0"/>
              </a:rPr>
              <a:t>Global Subject Matter Expert (SME) </a:t>
            </a:r>
            <a:r>
              <a:rPr lang="en-US" sz="1100" kern="0" dirty="0">
                <a:solidFill>
                  <a:srgbClr val="FFFFFF">
                    <a:lumMod val="10000"/>
                  </a:srgbClr>
                </a:solidFill>
                <a:latin typeface="Arial" panose="020B0604020202020204" pitchFamily="34" charset="0"/>
                <a:cs typeface="Arial" panose="020B0604020202020204" pitchFamily="34" charset="0"/>
              </a:rPr>
              <a:t>Advisor, Consulting Practitioner &amp; Experienced Interim DPO and AI Responsibility Leader, </a:t>
            </a:r>
          </a:p>
          <a:p>
            <a:pPr defTabSz="685800">
              <a:defRPr/>
            </a:pPr>
            <a:r>
              <a:rPr lang="en-US" sz="1100" kern="0" dirty="0">
                <a:solidFill>
                  <a:srgbClr val="FFFFFF">
                    <a:lumMod val="10000"/>
                  </a:srgbClr>
                </a:solidFill>
                <a:latin typeface="Arial" panose="020B0604020202020204" pitchFamily="34" charset="0"/>
                <a:cs typeface="Arial" panose="020B0604020202020204" pitchFamily="34" charset="0"/>
              </a:rPr>
              <a:t>London, U.K</a:t>
            </a:r>
          </a:p>
        </p:txBody>
      </p:sp>
    </p:spTree>
    <p:extLst>
      <p:ext uri="{BB962C8B-B14F-4D97-AF65-F5344CB8AC3E}">
        <p14:creationId xmlns:p14="http://schemas.microsoft.com/office/powerpoint/2010/main" val="3356961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671</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Noris Ismail</dc:creator>
  <cp:lastModifiedBy>Noris Ismail</cp:lastModifiedBy>
  <cp:revision>9</cp:revision>
  <dcterms:created xsi:type="dcterms:W3CDTF">2023-07-26T11:43:07Z</dcterms:created>
  <dcterms:modified xsi:type="dcterms:W3CDTF">2024-03-04T16:21:07Z</dcterms:modified>
</cp:coreProperties>
</file>